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BE1FEC-CCC5-4AA6-A25B-676640227E15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F3DF04-1F7A-418D-83F1-A6C17463ED04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</a:rPr>
            <a:t>Street children suffer</a:t>
          </a:r>
          <a:endParaRPr lang="en-US" b="1" dirty="0">
            <a:solidFill>
              <a:srgbClr val="FF0000"/>
            </a:solidFill>
          </a:endParaRPr>
        </a:p>
      </dgm:t>
    </dgm:pt>
    <dgm:pt modelId="{08DDCCC2-71AF-4167-B76C-C56603336D11}" type="parTrans" cxnId="{3F6AFD20-BCA1-4A1F-A060-4E5EE3594378}">
      <dgm:prSet/>
      <dgm:spPr/>
      <dgm:t>
        <a:bodyPr/>
        <a:lstStyle/>
        <a:p>
          <a:endParaRPr lang="en-US"/>
        </a:p>
      </dgm:t>
    </dgm:pt>
    <dgm:pt modelId="{6834E331-6E46-4B01-A83C-EF23D80AFA48}" type="sibTrans" cxnId="{3F6AFD20-BCA1-4A1F-A060-4E5EE3594378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3D7F6F4-185E-4BE0-89DB-295951F79A34}">
      <dgm:prSet phldrT="[Text]"/>
      <dgm:spPr/>
      <dgm:t>
        <a:bodyPr/>
        <a:lstStyle/>
        <a:p>
          <a:r>
            <a:rPr lang="en-US" b="1" i="1" dirty="0" smtClean="0">
              <a:solidFill>
                <a:srgbClr val="FF0000"/>
              </a:solidFill>
            </a:rPr>
            <a:t>They need love</a:t>
          </a:r>
          <a:endParaRPr lang="en-US" b="1" i="1" dirty="0">
            <a:solidFill>
              <a:srgbClr val="FF0000"/>
            </a:solidFill>
          </a:endParaRPr>
        </a:p>
      </dgm:t>
    </dgm:pt>
    <dgm:pt modelId="{D9A23FCA-5046-4DED-A87E-F21237CEFECD}" type="parTrans" cxnId="{E40A2A8F-E27B-491F-8230-8CFF217586AC}">
      <dgm:prSet/>
      <dgm:spPr/>
      <dgm:t>
        <a:bodyPr/>
        <a:lstStyle/>
        <a:p>
          <a:endParaRPr lang="en-US"/>
        </a:p>
      </dgm:t>
    </dgm:pt>
    <dgm:pt modelId="{4ADAD8AA-7D1D-47D2-8BB4-B621784A9005}" type="sibTrans" cxnId="{E40A2A8F-E27B-491F-8230-8CFF217586AC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74C3E60-32D6-497E-AE8A-3A9247E35B9E}">
      <dgm:prSet phldrT="[Text]"/>
      <dgm:spPr/>
      <dgm:t>
        <a:bodyPr/>
        <a:lstStyle/>
        <a:p>
          <a:r>
            <a:rPr lang="en-US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They need empathy</a:t>
          </a:r>
          <a:endParaRPr lang="en-US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1157F5-7A1F-44BA-B3F7-9823E1774992}" type="parTrans" cxnId="{BA3E1D92-3543-49EC-82E3-458365B60A9E}">
      <dgm:prSet/>
      <dgm:spPr/>
      <dgm:t>
        <a:bodyPr/>
        <a:lstStyle/>
        <a:p>
          <a:endParaRPr lang="en-US"/>
        </a:p>
      </dgm:t>
    </dgm:pt>
    <dgm:pt modelId="{A498DDEA-7B3E-44DE-891C-83DA0D6AAEB5}" type="sibTrans" cxnId="{BA3E1D92-3543-49EC-82E3-458365B60A9E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B77D9A7-C925-40F3-9389-FF99E1DC7AF8}" type="pres">
      <dgm:prSet presAssocID="{2DBE1FEC-CCC5-4AA6-A25B-676640227E15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en-US"/>
        </a:p>
      </dgm:t>
    </dgm:pt>
    <dgm:pt modelId="{A6163C45-0AF1-42F5-B3DC-79A1E2281FD0}" type="pres">
      <dgm:prSet presAssocID="{55F3DF04-1F7A-418D-83F1-A6C17463ED04}" presName="parent_text_1" presStyleLbl="revTx" presStyleIdx="0" presStyleCnt="3" custAng="19798710" custScaleX="152042" custScaleY="584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2FDE64-1C97-499B-9926-85FE62AAA462}" type="pres">
      <dgm:prSet presAssocID="{55F3DF04-1F7A-418D-83F1-A6C17463ED04}" presName="image_accent_1" presStyleCnt="0"/>
      <dgm:spPr/>
    </dgm:pt>
    <dgm:pt modelId="{D69E2E43-7CC7-4B19-923F-8E56F2F65D91}" type="pres">
      <dgm:prSet presAssocID="{55F3DF04-1F7A-418D-83F1-A6C17463ED04}" presName="imageAccentRepeatNode" presStyleLbl="alignNode1" presStyleIdx="0" presStyleCnt="6"/>
      <dgm:spPr/>
    </dgm:pt>
    <dgm:pt modelId="{21DE7147-1C47-4D04-AF1E-EBABAACEE8DF}" type="pres">
      <dgm:prSet presAssocID="{55F3DF04-1F7A-418D-83F1-A6C17463ED04}" presName="accent_1" presStyleLbl="alignNode1" presStyleIdx="1" presStyleCnt="6"/>
      <dgm:spPr/>
    </dgm:pt>
    <dgm:pt modelId="{439EB60A-DB57-4541-A231-3C67BC1A3129}" type="pres">
      <dgm:prSet presAssocID="{6834E331-6E46-4B01-A83C-EF23D80AFA48}" presName="image_1" presStyleCnt="0"/>
      <dgm:spPr/>
    </dgm:pt>
    <dgm:pt modelId="{39CEF4A9-084A-4D4C-8C4F-1B991601AB82}" type="pres">
      <dgm:prSet presAssocID="{6834E331-6E46-4B01-A83C-EF23D80AFA48}" presName="imageRepeatNode" presStyleLbl="fgImgPlace1" presStyleIdx="0" presStyleCnt="3" custScaleX="240627" custScaleY="288949" custLinFactNeighborX="-46925" custLinFactNeighborY="-20654"/>
      <dgm:spPr/>
      <dgm:t>
        <a:bodyPr/>
        <a:lstStyle/>
        <a:p>
          <a:endParaRPr lang="en-US"/>
        </a:p>
      </dgm:t>
    </dgm:pt>
    <dgm:pt modelId="{17BD5444-9433-41B9-ACD5-1F29BF271D8E}" type="pres">
      <dgm:prSet presAssocID="{53D7F6F4-185E-4BE0-89DB-295951F79A34}" presName="parent_text_2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C778E0-4F15-40FF-9ADC-56C25FB2DC12}" type="pres">
      <dgm:prSet presAssocID="{53D7F6F4-185E-4BE0-89DB-295951F79A34}" presName="image_accent_2" presStyleCnt="0"/>
      <dgm:spPr/>
    </dgm:pt>
    <dgm:pt modelId="{5394FAEC-CCCE-4E5E-93B5-C8361D01C4E9}" type="pres">
      <dgm:prSet presAssocID="{53D7F6F4-185E-4BE0-89DB-295951F79A34}" presName="imageAccentRepeatNode" presStyleLbl="alignNode1" presStyleIdx="2" presStyleCnt="6" custLinFactY="90339" custLinFactNeighborX="-14595" custLinFactNeighborY="100000"/>
      <dgm:spPr/>
    </dgm:pt>
    <dgm:pt modelId="{4A72BE91-76D9-4A2A-806A-854EE1A7DC8C}" type="pres">
      <dgm:prSet presAssocID="{4ADAD8AA-7D1D-47D2-8BB4-B621784A9005}" presName="image_2" presStyleCnt="0"/>
      <dgm:spPr/>
    </dgm:pt>
    <dgm:pt modelId="{56341BDC-02EE-4892-AC90-CAF6F69AA47A}" type="pres">
      <dgm:prSet presAssocID="{4ADAD8AA-7D1D-47D2-8BB4-B621784A9005}" presName="imageRepeatNode" presStyleLbl="fgImgPlace1" presStyleIdx="1" presStyleCnt="3" custScaleX="271934" custScaleY="277221" custLinFactX="100000" custLinFactY="73654" custLinFactNeighborX="110085" custLinFactNeighborY="100000"/>
      <dgm:spPr/>
      <dgm:t>
        <a:bodyPr/>
        <a:lstStyle/>
        <a:p>
          <a:endParaRPr lang="en-US"/>
        </a:p>
      </dgm:t>
    </dgm:pt>
    <dgm:pt modelId="{7CAB0C2B-31D0-4805-B620-CB98307FF2A6}" type="pres">
      <dgm:prSet presAssocID="{F74C3E60-32D6-497E-AE8A-3A9247E35B9E}" presName="image_accent_3" presStyleCnt="0"/>
      <dgm:spPr/>
    </dgm:pt>
    <dgm:pt modelId="{385CBA90-D14D-4C12-B94D-B5054623FAFD}" type="pres">
      <dgm:prSet presAssocID="{F74C3E60-32D6-497E-AE8A-3A9247E35B9E}" presName="imageAccentRepeatNode" presStyleLbl="alignNode1" presStyleIdx="3" presStyleCnt="6" custLinFactX="79240" custLinFactNeighborX="100000" custLinFactNeighborY="-86701"/>
      <dgm:spPr/>
    </dgm:pt>
    <dgm:pt modelId="{540A9AFE-2744-4025-992E-AB3DA9C650D4}" type="pres">
      <dgm:prSet presAssocID="{F74C3E60-32D6-497E-AE8A-3A9247E35B9E}" presName="parent_text_3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CBBF35-0AE8-40E7-AF88-A15C8F45AA65}" type="pres">
      <dgm:prSet presAssocID="{F74C3E60-32D6-497E-AE8A-3A9247E35B9E}" presName="accent_2" presStyleLbl="alignNode1" presStyleIdx="4" presStyleCnt="6"/>
      <dgm:spPr/>
    </dgm:pt>
    <dgm:pt modelId="{786A0ED6-4617-4C9E-9912-7B8E81EDD3AF}" type="pres">
      <dgm:prSet presAssocID="{F74C3E60-32D6-497E-AE8A-3A9247E35B9E}" presName="accent_3" presStyleLbl="alignNode1" presStyleIdx="5" presStyleCnt="6"/>
      <dgm:spPr/>
    </dgm:pt>
    <dgm:pt modelId="{5F3F8CD3-FC75-4A98-833F-EC587D843F0C}" type="pres">
      <dgm:prSet presAssocID="{A498DDEA-7B3E-44DE-891C-83DA0D6AAEB5}" presName="image_3" presStyleCnt="0"/>
      <dgm:spPr/>
    </dgm:pt>
    <dgm:pt modelId="{982DF736-B19F-4E3E-A7FB-23857B3B7BBC}" type="pres">
      <dgm:prSet presAssocID="{A498DDEA-7B3E-44DE-891C-83DA0D6AAEB5}" presName="imageRepeatNode" presStyleLbl="fgImgPlace1" presStyleIdx="2" presStyleCnt="3" custLinFactX="100000" custLinFactNeighborX="106781" custLinFactNeighborY="-94782"/>
      <dgm:spPr/>
      <dgm:t>
        <a:bodyPr/>
        <a:lstStyle/>
        <a:p>
          <a:endParaRPr lang="en-US"/>
        </a:p>
      </dgm:t>
    </dgm:pt>
  </dgm:ptLst>
  <dgm:cxnLst>
    <dgm:cxn modelId="{3F6AFD20-BCA1-4A1F-A060-4E5EE3594378}" srcId="{2DBE1FEC-CCC5-4AA6-A25B-676640227E15}" destId="{55F3DF04-1F7A-418D-83F1-A6C17463ED04}" srcOrd="0" destOrd="0" parTransId="{08DDCCC2-71AF-4167-B76C-C56603336D11}" sibTransId="{6834E331-6E46-4B01-A83C-EF23D80AFA48}"/>
    <dgm:cxn modelId="{BA3E1D92-3543-49EC-82E3-458365B60A9E}" srcId="{2DBE1FEC-CCC5-4AA6-A25B-676640227E15}" destId="{F74C3E60-32D6-497E-AE8A-3A9247E35B9E}" srcOrd="2" destOrd="0" parTransId="{021157F5-7A1F-44BA-B3F7-9823E1774992}" sibTransId="{A498DDEA-7B3E-44DE-891C-83DA0D6AAEB5}"/>
    <dgm:cxn modelId="{96C421F0-0762-4C70-B4CC-56A1E56C2651}" type="presOf" srcId="{F74C3E60-32D6-497E-AE8A-3A9247E35B9E}" destId="{540A9AFE-2744-4025-992E-AB3DA9C650D4}" srcOrd="0" destOrd="0" presId="urn:microsoft.com/office/officeart/2008/layout/BubblePictureList"/>
    <dgm:cxn modelId="{0D68CFD2-C676-4CD2-8554-C2AE6AA64522}" type="presOf" srcId="{55F3DF04-1F7A-418D-83F1-A6C17463ED04}" destId="{A6163C45-0AF1-42F5-B3DC-79A1E2281FD0}" srcOrd="0" destOrd="0" presId="urn:microsoft.com/office/officeart/2008/layout/BubblePictureList"/>
    <dgm:cxn modelId="{A0AE448E-8B87-4E10-AED3-0C7A630F2253}" type="presOf" srcId="{6834E331-6E46-4B01-A83C-EF23D80AFA48}" destId="{39CEF4A9-084A-4D4C-8C4F-1B991601AB82}" srcOrd="0" destOrd="0" presId="urn:microsoft.com/office/officeart/2008/layout/BubblePictureList"/>
    <dgm:cxn modelId="{9C98CAD4-1B69-46C0-9D62-1035F1102BC6}" type="presOf" srcId="{4ADAD8AA-7D1D-47D2-8BB4-B621784A9005}" destId="{56341BDC-02EE-4892-AC90-CAF6F69AA47A}" srcOrd="0" destOrd="0" presId="urn:microsoft.com/office/officeart/2008/layout/BubblePictureList"/>
    <dgm:cxn modelId="{669587B3-B8BB-44C6-B22B-FDD3730CCC4A}" type="presOf" srcId="{53D7F6F4-185E-4BE0-89DB-295951F79A34}" destId="{17BD5444-9433-41B9-ACD5-1F29BF271D8E}" srcOrd="0" destOrd="0" presId="urn:microsoft.com/office/officeart/2008/layout/BubblePictureList"/>
    <dgm:cxn modelId="{4B884BF0-94AB-4C91-BFDA-0ADD0BB2A5D1}" type="presOf" srcId="{2DBE1FEC-CCC5-4AA6-A25B-676640227E15}" destId="{BB77D9A7-C925-40F3-9389-FF99E1DC7AF8}" srcOrd="0" destOrd="0" presId="urn:microsoft.com/office/officeart/2008/layout/BubblePictureList"/>
    <dgm:cxn modelId="{E40A2A8F-E27B-491F-8230-8CFF217586AC}" srcId="{2DBE1FEC-CCC5-4AA6-A25B-676640227E15}" destId="{53D7F6F4-185E-4BE0-89DB-295951F79A34}" srcOrd="1" destOrd="0" parTransId="{D9A23FCA-5046-4DED-A87E-F21237CEFECD}" sibTransId="{4ADAD8AA-7D1D-47D2-8BB4-B621784A9005}"/>
    <dgm:cxn modelId="{3082383A-7AA2-461B-9AA9-2B0FE6EE564C}" type="presOf" srcId="{A498DDEA-7B3E-44DE-891C-83DA0D6AAEB5}" destId="{982DF736-B19F-4E3E-A7FB-23857B3B7BBC}" srcOrd="0" destOrd="0" presId="urn:microsoft.com/office/officeart/2008/layout/BubblePictureList"/>
    <dgm:cxn modelId="{785D35D0-0FB8-4927-8445-8FC6C4FFA7A4}" type="presParOf" srcId="{BB77D9A7-C925-40F3-9389-FF99E1DC7AF8}" destId="{A6163C45-0AF1-42F5-B3DC-79A1E2281FD0}" srcOrd="0" destOrd="0" presId="urn:microsoft.com/office/officeart/2008/layout/BubblePictureList"/>
    <dgm:cxn modelId="{19D0847F-8EFF-447D-8074-0D34DE0B7D08}" type="presParOf" srcId="{BB77D9A7-C925-40F3-9389-FF99E1DC7AF8}" destId="{F72FDE64-1C97-499B-9926-85FE62AAA462}" srcOrd="1" destOrd="0" presId="urn:microsoft.com/office/officeart/2008/layout/BubblePictureList"/>
    <dgm:cxn modelId="{1A91E85F-BAE3-4ED6-8ACB-F4AF9BDB6AA1}" type="presParOf" srcId="{F72FDE64-1C97-499B-9926-85FE62AAA462}" destId="{D69E2E43-7CC7-4B19-923F-8E56F2F65D91}" srcOrd="0" destOrd="0" presId="urn:microsoft.com/office/officeart/2008/layout/BubblePictureList"/>
    <dgm:cxn modelId="{C568D0D3-BA77-4EAA-A5C1-2C8C1E2550BB}" type="presParOf" srcId="{BB77D9A7-C925-40F3-9389-FF99E1DC7AF8}" destId="{21DE7147-1C47-4D04-AF1E-EBABAACEE8DF}" srcOrd="2" destOrd="0" presId="urn:microsoft.com/office/officeart/2008/layout/BubblePictureList"/>
    <dgm:cxn modelId="{C1579548-6664-4711-956C-7E9E38A0C103}" type="presParOf" srcId="{BB77D9A7-C925-40F3-9389-FF99E1DC7AF8}" destId="{439EB60A-DB57-4541-A231-3C67BC1A3129}" srcOrd="3" destOrd="0" presId="urn:microsoft.com/office/officeart/2008/layout/BubblePictureList"/>
    <dgm:cxn modelId="{1C462188-6FB7-42D5-8979-533EC62DAF4C}" type="presParOf" srcId="{439EB60A-DB57-4541-A231-3C67BC1A3129}" destId="{39CEF4A9-084A-4D4C-8C4F-1B991601AB82}" srcOrd="0" destOrd="0" presId="urn:microsoft.com/office/officeart/2008/layout/BubblePictureList"/>
    <dgm:cxn modelId="{093802A5-DDD4-4DEF-8977-3EBCCC605528}" type="presParOf" srcId="{BB77D9A7-C925-40F3-9389-FF99E1DC7AF8}" destId="{17BD5444-9433-41B9-ACD5-1F29BF271D8E}" srcOrd="4" destOrd="0" presId="urn:microsoft.com/office/officeart/2008/layout/BubblePictureList"/>
    <dgm:cxn modelId="{FC0BA533-E6A5-4894-93E1-E3B72C2B37E0}" type="presParOf" srcId="{BB77D9A7-C925-40F3-9389-FF99E1DC7AF8}" destId="{0EC778E0-4F15-40FF-9ADC-56C25FB2DC12}" srcOrd="5" destOrd="0" presId="urn:microsoft.com/office/officeart/2008/layout/BubblePictureList"/>
    <dgm:cxn modelId="{AC530B6A-830A-49FC-89F4-69FC263B68E3}" type="presParOf" srcId="{0EC778E0-4F15-40FF-9ADC-56C25FB2DC12}" destId="{5394FAEC-CCCE-4E5E-93B5-C8361D01C4E9}" srcOrd="0" destOrd="0" presId="urn:microsoft.com/office/officeart/2008/layout/BubblePictureList"/>
    <dgm:cxn modelId="{C17E27F1-FB79-4052-8A02-4A3CC0968F93}" type="presParOf" srcId="{BB77D9A7-C925-40F3-9389-FF99E1DC7AF8}" destId="{4A72BE91-76D9-4A2A-806A-854EE1A7DC8C}" srcOrd="6" destOrd="0" presId="urn:microsoft.com/office/officeart/2008/layout/BubblePictureList"/>
    <dgm:cxn modelId="{FF1A75B8-B7F9-4DDA-94F3-02D800F943BF}" type="presParOf" srcId="{4A72BE91-76D9-4A2A-806A-854EE1A7DC8C}" destId="{56341BDC-02EE-4892-AC90-CAF6F69AA47A}" srcOrd="0" destOrd="0" presId="urn:microsoft.com/office/officeart/2008/layout/BubblePictureList"/>
    <dgm:cxn modelId="{16A25A84-0C2C-4914-8F6B-7CA3EC93AC17}" type="presParOf" srcId="{BB77D9A7-C925-40F3-9389-FF99E1DC7AF8}" destId="{7CAB0C2B-31D0-4805-B620-CB98307FF2A6}" srcOrd="7" destOrd="0" presId="urn:microsoft.com/office/officeart/2008/layout/BubblePictureList"/>
    <dgm:cxn modelId="{DDEB69F0-B96C-48DB-AC7C-B1387E1ECFC4}" type="presParOf" srcId="{7CAB0C2B-31D0-4805-B620-CB98307FF2A6}" destId="{385CBA90-D14D-4C12-B94D-B5054623FAFD}" srcOrd="0" destOrd="0" presId="urn:microsoft.com/office/officeart/2008/layout/BubblePictureList"/>
    <dgm:cxn modelId="{4362FF73-886D-4737-8AE2-94B9980CF60E}" type="presParOf" srcId="{BB77D9A7-C925-40F3-9389-FF99E1DC7AF8}" destId="{540A9AFE-2744-4025-992E-AB3DA9C650D4}" srcOrd="8" destOrd="0" presId="urn:microsoft.com/office/officeart/2008/layout/BubblePictureList"/>
    <dgm:cxn modelId="{286F0C49-1BB1-4F3A-9E6D-4309BB74AC12}" type="presParOf" srcId="{BB77D9A7-C925-40F3-9389-FF99E1DC7AF8}" destId="{3ACBBF35-0AE8-40E7-AF88-A15C8F45AA65}" srcOrd="9" destOrd="0" presId="urn:microsoft.com/office/officeart/2008/layout/BubblePictureList"/>
    <dgm:cxn modelId="{1F52B7AF-8EC8-4BA4-B612-02F9557873A9}" type="presParOf" srcId="{BB77D9A7-C925-40F3-9389-FF99E1DC7AF8}" destId="{786A0ED6-4617-4C9E-9912-7B8E81EDD3AF}" srcOrd="10" destOrd="0" presId="urn:microsoft.com/office/officeart/2008/layout/BubblePictureList"/>
    <dgm:cxn modelId="{CA3AF32C-0138-4518-AAA6-47AAF1DBFD22}" type="presParOf" srcId="{BB77D9A7-C925-40F3-9389-FF99E1DC7AF8}" destId="{5F3F8CD3-FC75-4A98-833F-EC587D843F0C}" srcOrd="11" destOrd="0" presId="urn:microsoft.com/office/officeart/2008/layout/BubblePictureList"/>
    <dgm:cxn modelId="{9D57EAE0-4A53-4F1C-B607-9614C1CF915D}" type="presParOf" srcId="{5F3F8CD3-FC75-4A98-833F-EC587D843F0C}" destId="{982DF736-B19F-4E3E-A7FB-23857B3B7BBC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E2E43-7CC7-4B19-923F-8E56F2F65D91}">
      <dsp:nvSpPr>
        <dsp:cNvPr id="0" name=""/>
        <dsp:cNvSpPr/>
      </dsp:nvSpPr>
      <dsp:spPr>
        <a:xfrm>
          <a:off x="1417928" y="1229018"/>
          <a:ext cx="1199365" cy="11995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DE7147-1C47-4D04-AF1E-EBABAACEE8DF}">
      <dsp:nvSpPr>
        <dsp:cNvPr id="0" name=""/>
        <dsp:cNvSpPr/>
      </dsp:nvSpPr>
      <dsp:spPr>
        <a:xfrm>
          <a:off x="2182936" y="345644"/>
          <a:ext cx="356202" cy="355973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CEF4A9-084A-4D4C-8C4F-1B991601AB82}">
      <dsp:nvSpPr>
        <dsp:cNvPr id="0" name=""/>
        <dsp:cNvSpPr/>
      </dsp:nvSpPr>
      <dsp:spPr>
        <a:xfrm>
          <a:off x="165386" y="5"/>
          <a:ext cx="2665388" cy="320010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4FAEC-CCCE-4E5E-93B5-C8361D01C4E9}">
      <dsp:nvSpPr>
        <dsp:cNvPr id="0" name=""/>
        <dsp:cNvSpPr/>
      </dsp:nvSpPr>
      <dsp:spPr>
        <a:xfrm>
          <a:off x="2612847" y="2650188"/>
          <a:ext cx="627738" cy="6275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341BDC-02EE-4892-AC90-CAF6F69AA47A}">
      <dsp:nvSpPr>
        <dsp:cNvPr id="0" name=""/>
        <dsp:cNvSpPr/>
      </dsp:nvSpPr>
      <dsp:spPr>
        <a:xfrm>
          <a:off x="3428645" y="1963557"/>
          <a:ext cx="1505404" cy="153481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CBA90-D14D-4C12-B94D-B5054623FAFD}">
      <dsp:nvSpPr>
        <dsp:cNvPr id="0" name=""/>
        <dsp:cNvSpPr/>
      </dsp:nvSpPr>
      <dsp:spPr>
        <a:xfrm>
          <a:off x="3901122" y="0"/>
          <a:ext cx="804586" cy="804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BBF35-0AE8-40E7-AF88-A15C8F45AA65}">
      <dsp:nvSpPr>
        <dsp:cNvPr id="0" name=""/>
        <dsp:cNvSpPr/>
      </dsp:nvSpPr>
      <dsp:spPr>
        <a:xfrm>
          <a:off x="3131808" y="372098"/>
          <a:ext cx="263519" cy="263699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A0ED6-4617-4C9E-9912-7B8E81EDD3AF}">
      <dsp:nvSpPr>
        <dsp:cNvPr id="0" name=""/>
        <dsp:cNvSpPr/>
      </dsp:nvSpPr>
      <dsp:spPr>
        <a:xfrm>
          <a:off x="3395829" y="2085939"/>
          <a:ext cx="197890" cy="197670"/>
        </a:xfrm>
        <a:prstGeom prst="donut">
          <a:avLst>
            <a:gd name="adj" fmla="val 74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DF736-B19F-4E3E-A7FB-23857B3B7BBC}">
      <dsp:nvSpPr>
        <dsp:cNvPr id="0" name=""/>
        <dsp:cNvSpPr/>
      </dsp:nvSpPr>
      <dsp:spPr>
        <a:xfrm>
          <a:off x="3990222" y="0"/>
          <a:ext cx="719919" cy="71986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63C45-0AF1-42F5-B3DC-79A1E2281FD0}">
      <dsp:nvSpPr>
        <dsp:cNvPr id="0" name=""/>
        <dsp:cNvSpPr/>
      </dsp:nvSpPr>
      <dsp:spPr>
        <a:xfrm rot="19798710">
          <a:off x="-231588" y="732213"/>
          <a:ext cx="2706363" cy="3381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" numCol="1" spcCol="1270" anchor="b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rgbClr val="FF0000"/>
              </a:solidFill>
            </a:rPr>
            <a:t>Street children suffer</a:t>
          </a:r>
          <a:endParaRPr lang="en-US" sz="1900" b="1" kern="1200" dirty="0">
            <a:solidFill>
              <a:srgbClr val="FF0000"/>
            </a:solidFill>
          </a:endParaRPr>
        </a:p>
      </dsp:txBody>
      <dsp:txXfrm>
        <a:off x="-231588" y="732213"/>
        <a:ext cx="2706363" cy="338109"/>
      </dsp:txXfrm>
    </dsp:sp>
    <dsp:sp modelId="{17BD5444-9433-41B9-ACD5-1F29BF271D8E}">
      <dsp:nvSpPr>
        <dsp:cNvPr id="0" name=""/>
        <dsp:cNvSpPr/>
      </dsp:nvSpPr>
      <dsp:spPr>
        <a:xfrm>
          <a:off x="3461458" y="1492718"/>
          <a:ext cx="1780010" cy="553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1" kern="1200" dirty="0" smtClean="0">
              <a:solidFill>
                <a:srgbClr val="FF0000"/>
              </a:solidFill>
            </a:rPr>
            <a:t>They need love</a:t>
          </a:r>
          <a:endParaRPr lang="en-US" sz="1900" b="1" i="1" kern="1200" dirty="0">
            <a:solidFill>
              <a:srgbClr val="FF0000"/>
            </a:solidFill>
          </a:endParaRPr>
        </a:p>
      </dsp:txBody>
      <dsp:txXfrm>
        <a:off x="3461458" y="1492718"/>
        <a:ext cx="1780010" cy="553644"/>
      </dsp:txXfrm>
    </dsp:sp>
    <dsp:sp modelId="{540A9AFE-2744-4025-992E-AB3DA9C650D4}">
      <dsp:nvSpPr>
        <dsp:cNvPr id="0" name=""/>
        <dsp:cNvSpPr/>
      </dsp:nvSpPr>
      <dsp:spPr>
        <a:xfrm>
          <a:off x="3395829" y="612260"/>
          <a:ext cx="1780010" cy="719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i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They need empathy</a:t>
          </a:r>
          <a:endParaRPr lang="en-US" sz="1900" b="1" i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95829" y="612260"/>
        <a:ext cx="1780010" cy="719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516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39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949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60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8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54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384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0781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34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03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418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927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8573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49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788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2557A-7053-4340-A874-8AB926A8EDA1}" type="datetimeFigureOut">
              <a:rPr lang="en-US" smtClean="0"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7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2557A-7053-4340-A874-8AB926A8EDA1}" type="datetimeFigureOut">
              <a:rPr lang="en-US" smtClean="0"/>
              <a:pPr/>
              <a:t>6/7/2020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Disability Rights Movement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Danielle Keller</a:t>
            </a:r>
          </a:p>
          <a:p>
            <a:r>
              <a:rPr lang="fr-FR" dirty="0"/>
              <a:t>National Louis University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3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347" y="568345"/>
            <a:ext cx="6941712" cy="732421"/>
          </a:xfrm>
        </p:spPr>
        <p:txBody>
          <a:bodyPr>
            <a:normAutofit/>
          </a:bodyPr>
          <a:lstStyle/>
          <a:p>
            <a:r>
              <a:rPr lang="en-US" dirty="0" smtClean="0"/>
              <a:t>The US in 1960’s and 1970s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459" y="2438399"/>
            <a:ext cx="6398760" cy="3657601"/>
          </a:xfrm>
        </p:spPr>
        <p:txBody>
          <a:bodyPr>
            <a:normAutofit fontScale="92500"/>
          </a:bodyPr>
          <a:lstStyle/>
          <a:p>
            <a:pPr indent="0">
              <a:lnSpc>
                <a:spcPct val="200000"/>
              </a:lnSpc>
            </a:pPr>
            <a:r>
              <a:rPr lang="en-US" sz="1600" dirty="0" smtClean="0"/>
              <a:t>The 1960s and 1970s were a time of political revolution.</a:t>
            </a:r>
          </a:p>
          <a:p>
            <a:pPr indent="0">
              <a:lnSpc>
                <a:spcPct val="200000"/>
              </a:lnSpc>
            </a:pPr>
            <a:r>
              <a:rPr lang="en-US" sz="1600" dirty="0" smtClean="0"/>
              <a:t>The political, social and economic environment was tense. </a:t>
            </a:r>
          </a:p>
          <a:p>
            <a:pPr indent="0">
              <a:lnSpc>
                <a:spcPct val="200000"/>
              </a:lnSpc>
            </a:pPr>
            <a:r>
              <a:rPr lang="en-US" sz="1600" dirty="0" smtClean="0"/>
              <a:t>This was an awakening era against social injustices and inequities.</a:t>
            </a:r>
          </a:p>
          <a:p>
            <a:pPr indent="0">
              <a:lnSpc>
                <a:spcPct val="200000"/>
              </a:lnSpc>
            </a:pPr>
            <a:r>
              <a:rPr lang="en-US" sz="1600" dirty="0" smtClean="0"/>
              <a:t>The Civil Rights Movements were carrying out vehement advocacy  and rigorous protest for equal rights for minority groups, individuals with disabilities and marginalized groups.</a:t>
            </a:r>
            <a:endParaRPr lang="en-US" sz="1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2686942"/>
            <a:ext cx="4184650" cy="28287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838" y="5753100"/>
            <a:ext cx="2892327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Triggers of the protests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9859" y="2438399"/>
            <a:ext cx="5484360" cy="3657601"/>
          </a:xfrm>
        </p:spPr>
        <p:txBody>
          <a:bodyPr>
            <a:noAutofit/>
          </a:bodyPr>
          <a:lstStyle/>
          <a:p>
            <a:pPr indent="0" algn="just">
              <a:lnSpc>
                <a:spcPct val="220000"/>
              </a:lnSpc>
            </a:pPr>
            <a:r>
              <a:rPr lang="en-US" sz="1400" dirty="0" smtClean="0"/>
              <a:t>There had been marginalization of the individuals with disabilities.</a:t>
            </a:r>
          </a:p>
          <a:p>
            <a:pPr indent="0" algn="just">
              <a:lnSpc>
                <a:spcPct val="220000"/>
              </a:lnSpc>
            </a:pPr>
            <a:r>
              <a:rPr lang="en-US" sz="1400" dirty="0" smtClean="0"/>
              <a:t>These individuals and had been left out and discriminated against not only in the American Community but also in the policy making framework.</a:t>
            </a:r>
          </a:p>
          <a:p>
            <a:pPr indent="0" algn="just">
              <a:lnSpc>
                <a:spcPct val="220000"/>
              </a:lnSpc>
            </a:pPr>
            <a:r>
              <a:rPr lang="en-US" sz="1400" dirty="0" smtClean="0"/>
              <a:t>Additionally, being equal humans their quest was to be empowered enough to take control of their lives.</a:t>
            </a:r>
          </a:p>
          <a:p>
            <a:pPr indent="0" algn="just">
              <a:lnSpc>
                <a:spcPct val="220000"/>
              </a:lnSpc>
            </a:pPr>
            <a:r>
              <a:rPr lang="en-US" sz="1400" dirty="0" smtClean="0"/>
              <a:t>They sought amendment of </a:t>
            </a:r>
            <a:r>
              <a:rPr lang="en-US" sz="1400" dirty="0"/>
              <a:t>the Rehabilitation Act Title VII, Chapter 1, and Section 701 </a:t>
            </a:r>
            <a:r>
              <a:rPr lang="en-US" sz="1400" dirty="0" smtClean="0"/>
              <a:t>to protect them better(Winter,2003).</a:t>
            </a:r>
            <a:endParaRPr lang="en-US" sz="1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10262" y="3372644"/>
            <a:ext cx="2543175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1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-457200"/>
            <a:r>
              <a:rPr lang="en-US" dirty="0" smtClean="0"/>
              <a:t>Important figures in the Disability Rights Movement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53394" y="2343955"/>
            <a:ext cx="4742109" cy="3825025"/>
          </a:xfrm>
        </p:spPr>
        <p:txBody>
          <a:bodyPr>
            <a:normAutofit fontScale="55000" lnSpcReduction="20000"/>
          </a:bodyPr>
          <a:lstStyle/>
          <a:p>
            <a:pPr indent="0" algn="just">
              <a:lnSpc>
                <a:spcPct val="220000"/>
              </a:lnSpc>
            </a:pPr>
            <a:r>
              <a:rPr lang="en-US" dirty="0" smtClean="0"/>
              <a:t>Rights activism is mostly stewarded by determined individuals.</a:t>
            </a:r>
          </a:p>
          <a:p>
            <a:pPr indent="0" algn="just">
              <a:lnSpc>
                <a:spcPct val="220000"/>
              </a:lnSpc>
            </a:pPr>
            <a:r>
              <a:rPr lang="en-US" dirty="0" smtClean="0"/>
              <a:t>Ed Roberts and John Hessler are figures that go down in history for fighting for the rights of individuals living with disabilities(NPS,2019).</a:t>
            </a:r>
          </a:p>
          <a:p>
            <a:pPr indent="0" algn="just">
              <a:lnSpc>
                <a:spcPct val="220000"/>
              </a:lnSpc>
            </a:pPr>
            <a:r>
              <a:rPr lang="en-US" dirty="0" smtClean="0"/>
              <a:t>Despite being college  students they achieved several milestones.</a:t>
            </a:r>
          </a:p>
          <a:p>
            <a:pPr indent="0" algn="just">
              <a:lnSpc>
                <a:spcPct val="220000"/>
              </a:lnSpc>
            </a:pPr>
            <a:r>
              <a:rPr lang="en-US" dirty="0" smtClean="0"/>
              <a:t>They founded Disability Rights Movement groups such as :</a:t>
            </a:r>
          </a:p>
          <a:p>
            <a:pPr lvl="2" indent="0" algn="just">
              <a:lnSpc>
                <a:spcPct val="220000"/>
              </a:lnSpc>
              <a:buFont typeface="Wingdings" panose="05000000000000000000" pitchFamily="2" charset="2"/>
              <a:buChar char="v"/>
            </a:pPr>
            <a:r>
              <a:rPr lang="en-US" i="0" dirty="0" smtClean="0"/>
              <a:t>Disability </a:t>
            </a:r>
            <a:r>
              <a:rPr lang="en-US" i="0" dirty="0"/>
              <a:t>Rights </a:t>
            </a:r>
            <a:r>
              <a:rPr lang="en-US" i="0" dirty="0" smtClean="0"/>
              <a:t>Education </a:t>
            </a:r>
            <a:r>
              <a:rPr lang="en-US" i="0" dirty="0"/>
              <a:t>and Defense </a:t>
            </a:r>
            <a:r>
              <a:rPr lang="en-US" i="0" dirty="0" smtClean="0"/>
              <a:t>Fund</a:t>
            </a:r>
          </a:p>
          <a:p>
            <a:pPr lvl="2" indent="0" algn="just">
              <a:lnSpc>
                <a:spcPct val="220000"/>
              </a:lnSpc>
              <a:buFont typeface="Wingdings" panose="05000000000000000000" pitchFamily="2" charset="2"/>
              <a:buChar char="v"/>
            </a:pPr>
            <a:r>
              <a:rPr lang="en-US" i="0" dirty="0" smtClean="0"/>
              <a:t>Americans </a:t>
            </a:r>
            <a:r>
              <a:rPr lang="en-US" i="0" dirty="0"/>
              <a:t>Disabled for Accessible Public Transportation</a:t>
            </a:r>
            <a:r>
              <a:rPr lang="en-US" i="0" dirty="0" smtClean="0"/>
              <a:t>,</a:t>
            </a:r>
          </a:p>
          <a:p>
            <a:pPr lvl="2" indent="0" algn="just">
              <a:lnSpc>
                <a:spcPct val="220000"/>
              </a:lnSpc>
              <a:buFont typeface="Wingdings" panose="05000000000000000000" pitchFamily="2" charset="2"/>
              <a:buChar char="v"/>
            </a:pPr>
            <a:r>
              <a:rPr lang="en-US" i="0" dirty="0" smtClean="0"/>
              <a:t>Centre </a:t>
            </a:r>
            <a:r>
              <a:rPr lang="en-US" i="0" dirty="0"/>
              <a:t>for Independent Living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0195" y="2438399"/>
            <a:ext cx="2659878" cy="17085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750" y="4146996"/>
            <a:ext cx="3155324" cy="225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38036">
              <a:srgbClr val="5EB4D8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Ethical issues that sparked the Disability Rights Movement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172" y="2202285"/>
            <a:ext cx="6776972" cy="3863664"/>
          </a:xfrm>
        </p:spPr>
        <p:txBody>
          <a:bodyPr>
            <a:normAutofit fontScale="55000" lnSpcReduction="20000"/>
          </a:bodyPr>
          <a:lstStyle/>
          <a:p>
            <a:pPr indent="0">
              <a:lnSpc>
                <a:spcPct val="220000"/>
              </a:lnSpc>
            </a:pPr>
            <a:r>
              <a:rPr lang="en-US" dirty="0" smtClean="0"/>
              <a:t>Culture entails a people’s way of life, their perceptions, beliefs, norms, stereotypes and prejudices.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The American society hardly appreciated cultural diversity. 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There were widespread prejudices about people with disabilities.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First, they were perceived as inferior to the rest of the society.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Secondly, the society undermined them, often taking them as idiots and lunatics.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Out of these prejudices, they were hardly considered in education and literacy programs.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Consequently they didn’t have jobs and could hardly fend for themselves.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The community had turned them into a liability and one they kept complaining about(McDermott,1995) .</a:t>
            </a:r>
          </a:p>
          <a:p>
            <a:pPr indent="0">
              <a:lnSpc>
                <a:spcPct val="220000"/>
              </a:lnSpc>
            </a:pPr>
            <a:r>
              <a:rPr lang="en-US" dirty="0" smtClean="0"/>
              <a:t>Even some of the religious groups considered them a curse, especially the mentally impaired.</a:t>
            </a:r>
          </a:p>
          <a:p>
            <a:pPr indent="0">
              <a:lnSpc>
                <a:spcPct val="220000"/>
              </a:lnSpc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53125" y="3320256"/>
            <a:ext cx="245745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5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38036">
              <a:srgbClr val="5EB4D8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Perspectives of the Disability Rights Movement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399"/>
            <a:ext cx="6179819" cy="3657601"/>
          </a:xfrm>
        </p:spPr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pPr marL="0" indent="0">
              <a:lnSpc>
                <a:spcPct val="220000"/>
              </a:lnSpc>
              <a:buNone/>
            </a:pPr>
            <a:r>
              <a:rPr lang="en-US" dirty="0" smtClean="0"/>
              <a:t>	1. The Medical Model </a:t>
            </a:r>
            <a:endParaRPr lang="en-US" dirty="0"/>
          </a:p>
          <a:p>
            <a:pPr>
              <a:lnSpc>
                <a:spcPct val="220000"/>
              </a:lnSpc>
            </a:pPr>
            <a:r>
              <a:rPr lang="en-US" dirty="0" smtClean="0"/>
              <a:t>This model created an understanding that disability was reparable through medical intervention(Brisenden,1986) . 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Also, it is possible to integrate individuals with disabilities into the society.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dirty="0" smtClean="0"/>
              <a:t>         	Opposition to the model 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It turned out oppressive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The community discriminated against  the individuals and viewed them as less capable .</a:t>
            </a:r>
          </a:p>
          <a:p>
            <a:endParaRPr lang="en-US" dirty="0"/>
          </a:p>
          <a:p>
            <a:pPr marL="1280160" lvl="4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6632620" y="2438399"/>
            <a:ext cx="5071651" cy="365760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lvl="0" indent="0">
              <a:buNone/>
            </a:pPr>
            <a:r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t> </a:t>
            </a:r>
            <a:r>
              <a:rPr lang="en-US" dirty="0" smtClean="0">
                <a:solidFill>
                  <a:srgbClr val="121316">
                    <a:lumMod val="75000"/>
                    <a:lumOff val="25000"/>
                  </a:srgbClr>
                </a:solidFill>
              </a:rPr>
              <a:t>	2. The Social  </a:t>
            </a:r>
            <a:r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t>Model </a:t>
            </a:r>
          </a:p>
          <a:p>
            <a:pPr lvl="0" algn="just">
              <a:lnSpc>
                <a:spcPct val="220000"/>
              </a:lnSpc>
            </a:pPr>
            <a:r>
              <a:rPr lang="en-US" dirty="0">
                <a:solidFill>
                  <a:srgbClr val="121316">
                    <a:lumMod val="75000"/>
                    <a:lumOff val="25000"/>
                  </a:srgbClr>
                </a:solidFill>
              </a:rPr>
              <a:t>This model </a:t>
            </a:r>
            <a:r>
              <a:rPr lang="en-US" dirty="0" smtClean="0">
                <a:solidFill>
                  <a:srgbClr val="121316">
                    <a:lumMod val="75000"/>
                    <a:lumOff val="25000"/>
                  </a:srgbClr>
                </a:solidFill>
              </a:rPr>
              <a:t>was meant to solve the problems of the medical model. </a:t>
            </a:r>
          </a:p>
          <a:p>
            <a:pPr lvl="0" algn="just">
              <a:lnSpc>
                <a:spcPct val="220000"/>
              </a:lnSpc>
            </a:pPr>
            <a:r>
              <a:rPr lang="en-US" dirty="0" smtClean="0">
                <a:solidFill>
                  <a:srgbClr val="121316">
                    <a:lumMod val="75000"/>
                    <a:lumOff val="25000"/>
                  </a:srgbClr>
                </a:solidFill>
              </a:rPr>
              <a:t>Its main facets were disability as a social creation and construction.</a:t>
            </a:r>
          </a:p>
          <a:p>
            <a:pPr lvl="0" algn="just">
              <a:lnSpc>
                <a:spcPct val="220000"/>
              </a:lnSpc>
            </a:pPr>
            <a:r>
              <a:rPr lang="en-US" dirty="0" smtClean="0">
                <a:solidFill>
                  <a:srgbClr val="121316">
                    <a:lumMod val="75000"/>
                    <a:lumOff val="25000"/>
                  </a:srgbClr>
                </a:solidFill>
              </a:rPr>
              <a:t>It was to clear the notion that disability is a condition resulting from impairment and needs to be tolerated.</a:t>
            </a:r>
          </a:p>
          <a:p>
            <a:pPr lvl="0" algn="just">
              <a:lnSpc>
                <a:spcPct val="220000"/>
              </a:lnSpc>
            </a:pPr>
            <a:r>
              <a:rPr lang="en-US" dirty="0" smtClean="0">
                <a:solidFill>
                  <a:srgbClr val="121316">
                    <a:lumMod val="75000"/>
                    <a:lumOff val="25000"/>
                  </a:srgbClr>
                </a:solidFill>
              </a:rPr>
              <a:t>Instead, it was an eye opener on the society that : disability is a problem they create by disregarding those with disabilities(</a:t>
            </a:r>
            <a:r>
              <a:rPr lang="en-US" dirty="0" smtClean="0"/>
              <a:t>Shakespeare,1997)</a:t>
            </a:r>
            <a:r>
              <a:rPr lang="en-US" dirty="0" smtClean="0">
                <a:solidFill>
                  <a:srgbClr val="121316">
                    <a:lumMod val="75000"/>
                    <a:lumOff val="25000"/>
                  </a:srgb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2308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438" y="568345"/>
            <a:ext cx="9836834" cy="1560716"/>
          </a:xfrm>
        </p:spPr>
        <p:txBody>
          <a:bodyPr>
            <a:normAutofit/>
          </a:bodyPr>
          <a:lstStyle/>
          <a:p>
            <a:pPr indent="-457200"/>
            <a:r>
              <a:rPr lang="en-US" dirty="0" smtClean="0"/>
              <a:t>Historical movements that supported Disability Rights Movement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6372" y="2438399"/>
            <a:ext cx="5857847" cy="3657601"/>
          </a:xfrm>
        </p:spPr>
        <p:txBody>
          <a:bodyPr>
            <a:normAutofit fontScale="62500" lnSpcReduction="20000"/>
          </a:bodyPr>
          <a:lstStyle/>
          <a:p>
            <a:pPr indent="0" algn="just">
              <a:lnSpc>
                <a:spcPct val="220000"/>
              </a:lnSpc>
            </a:pPr>
            <a:r>
              <a:rPr lang="en-US" dirty="0" smtClean="0"/>
              <a:t>The grievances of the Civil Rights Movement(CRM) helped to forge forward the Disability Rights Movement.</a:t>
            </a:r>
          </a:p>
          <a:p>
            <a:pPr indent="0" algn="just">
              <a:lnSpc>
                <a:spcPct val="220000"/>
              </a:lnSpc>
            </a:pPr>
            <a:r>
              <a:rPr lang="en-US" dirty="0" smtClean="0"/>
              <a:t>CRM championed for laws to protect minority groups which includes individuals with disabilities against marginalization, segregation and oppression(Scotch,1989).</a:t>
            </a:r>
          </a:p>
          <a:p>
            <a:pPr indent="0" algn="just">
              <a:lnSpc>
                <a:spcPct val="220000"/>
              </a:lnSpc>
            </a:pPr>
            <a:r>
              <a:rPr lang="en-US" dirty="0" smtClean="0"/>
              <a:t>Just like the Disability Rights Movement, CRM sought inclusivity in political, education and economic sectors.</a:t>
            </a:r>
          </a:p>
          <a:p>
            <a:pPr indent="0" algn="just">
              <a:lnSpc>
                <a:spcPct val="220000"/>
              </a:lnSpc>
            </a:pPr>
            <a:r>
              <a:rPr lang="en-US" dirty="0" smtClean="0"/>
              <a:t>A remarkable milestone for the Disability Rights Movement achieved through CRM was attained from the suit Brown v. Board of Education.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91719" y="2296487"/>
            <a:ext cx="3912552" cy="351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6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a Difference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383361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10000"/>
              </a:lnSpc>
            </a:pPr>
            <a:r>
              <a:rPr lang="en-US" dirty="0" smtClean="0"/>
              <a:t>The world will not be changed by aliens, any individual, you or me , anyone with the will and clear goal can create the difference everyone longs for.</a:t>
            </a:r>
          </a:p>
          <a:p>
            <a:pPr>
              <a:lnSpc>
                <a:spcPct val="210000"/>
              </a:lnSpc>
            </a:pPr>
            <a:r>
              <a:rPr lang="en-US" dirty="0" smtClean="0"/>
              <a:t>I believe in equity and fair treatment of every human being regardless of their cultural background, strong appreciation of cultural diversity and the beauty of uniqueness in individuals.</a:t>
            </a:r>
          </a:p>
          <a:p>
            <a:pPr>
              <a:lnSpc>
                <a:spcPct val="210000"/>
              </a:lnSpc>
            </a:pPr>
            <a:r>
              <a:rPr lang="en-US" dirty="0" smtClean="0"/>
              <a:t>To initiate change, one has to understand the issue, strategize then execute their change plan. </a:t>
            </a:r>
          </a:p>
          <a:p>
            <a:pPr>
              <a:lnSpc>
                <a:spcPct val="210000"/>
              </a:lnSpc>
            </a:pPr>
            <a:r>
              <a:rPr lang="en-US" dirty="0" smtClean="0"/>
              <a:t>To achieve these, one has to be able to </a:t>
            </a:r>
            <a:r>
              <a:rPr lang="en-US" b="1" dirty="0" smtClean="0"/>
              <a:t>communicate</a:t>
            </a:r>
            <a:r>
              <a:rPr lang="en-US" dirty="0" smtClean="0"/>
              <a:t> the need for change and associate it with the immediate environment, </a:t>
            </a:r>
            <a:r>
              <a:rPr lang="en-US" b="1" dirty="0" smtClean="0"/>
              <a:t>collaborate </a:t>
            </a:r>
            <a:r>
              <a:rPr lang="en-US" dirty="0" smtClean="0"/>
              <a:t>with other stakeholders to execute the change process and importantly </a:t>
            </a:r>
            <a:r>
              <a:rPr lang="en-US" b="1" dirty="0" smtClean="0"/>
              <a:t>commit </a:t>
            </a:r>
            <a:r>
              <a:rPr lang="en-US" dirty="0" smtClean="0"/>
              <a:t>to the plan with resilience and persistence.</a:t>
            </a:r>
            <a:endParaRPr lang="en-US" b="1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8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Change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608" y="2438399"/>
            <a:ext cx="6733611" cy="349876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220000"/>
              </a:lnSpc>
            </a:pPr>
            <a:r>
              <a:rPr lang="en-US" dirty="0" smtClean="0"/>
              <a:t>I plan to create a difference in how street children are treated. I plan to mobilize my friends and their friends to educate the society on the need to empathize with street children and appreciate their talents.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Ed Roberts and John Hessler are an inspiration to me and my plan. 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I am proud of their resilience and will to bit the odds and stand for what they believed   in: disability is not inability.</a:t>
            </a:r>
          </a:p>
          <a:p>
            <a:pPr>
              <a:lnSpc>
                <a:spcPct val="220000"/>
              </a:lnSpc>
            </a:pPr>
            <a:r>
              <a:rPr lang="en-US" dirty="0"/>
              <a:t> </a:t>
            </a:r>
            <a:r>
              <a:rPr lang="en-US" dirty="0" smtClean="0"/>
              <a:t>Similarly, no one chooses the family they are born, neither the events in their upbringing. Being less fortunate and homeless is not a crime.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The determination </a:t>
            </a:r>
            <a:r>
              <a:rPr lang="en-US" dirty="0"/>
              <a:t>of Ed Roberts and John Hessler </a:t>
            </a:r>
            <a:r>
              <a:rPr lang="en-US" dirty="0" smtClean="0"/>
              <a:t>motivates my will to fight for societal acceptance for street children against the opposition that they are delinquent, criminals from whom nothing good can come from.</a:t>
            </a:r>
          </a:p>
          <a:p>
            <a:pPr>
              <a:lnSpc>
                <a:spcPct val="220000"/>
              </a:lnSpc>
            </a:pP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68698379"/>
              </p:ext>
            </p:extLst>
          </p:nvPr>
        </p:nvGraphicFramePr>
        <p:xfrm>
          <a:off x="6928834" y="2438399"/>
          <a:ext cx="5009881" cy="3657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07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989999"/>
          </a:xfrm>
        </p:spPr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920" y="2129305"/>
            <a:ext cx="9424710" cy="5082864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/>
              <a:t>NPS. (2019 December, 13). “Disability History: The disability rights movement.” National Park Service (Online), https://www.nps.gov/articles/disabilityhistoryrightsmovement.htm#:~:text=The%20disability%20rights%20movement%20continues,employment%20during%20the%20Great%20Depression.</a:t>
            </a:r>
          </a:p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/>
              <a:t>Winter, J. A. (2003). The development of the disability rights movement as a social problem solver. Disability Studies Quarterly, 23(1).</a:t>
            </a:r>
          </a:p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/>
              <a:t>Brown v. Board of Education, 347 U.S. 483, 74 S. Ct. 686, 98 L. Ed. 873 (1954</a:t>
            </a:r>
            <a:r>
              <a:rPr lang="en-US" dirty="0" smtClean="0"/>
              <a:t>).</a:t>
            </a:r>
          </a:p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/>
              <a:t>Fleischer, D. Z., </a:t>
            </a:r>
            <a:r>
              <a:rPr lang="en-US" dirty="0" err="1"/>
              <a:t>Zames</a:t>
            </a:r>
            <a:r>
              <a:rPr lang="en-US" dirty="0"/>
              <a:t>, F. D., &amp; </a:t>
            </a:r>
            <a:r>
              <a:rPr lang="en-US" dirty="0" err="1"/>
              <a:t>Zames</a:t>
            </a:r>
            <a:r>
              <a:rPr lang="en-US" dirty="0"/>
              <a:t>, F. (2012). The disability rights movement: From charity to confrontation. Temple University Press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/>
              <a:t>Scotch, R. K. (1989). Politics and policy in the history of the disability rights movement. The Milbank Quarterly, 380-400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/>
              <a:t>Shakespeare, T., &amp; Watson, N. (1997). Defending the social model. Disability &amp; Society, 12(2), 293-300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 err="1"/>
              <a:t>Brisenden</a:t>
            </a:r>
            <a:r>
              <a:rPr lang="en-US" dirty="0"/>
              <a:t>, S. (1986). Independent living and the medical model of disability. Disability, Handicap &amp; Society, 1(2), 173-178</a:t>
            </a:r>
            <a:r>
              <a:rPr lang="en-US" dirty="0" smtClean="0"/>
              <a:t>.</a:t>
            </a:r>
          </a:p>
          <a:p>
            <a:pPr marL="457200" indent="-457200">
              <a:lnSpc>
                <a:spcPct val="220000"/>
              </a:lnSpc>
              <a:buFont typeface="+mj-lt"/>
              <a:buAutoNum type="arabicPeriod"/>
            </a:pPr>
            <a:r>
              <a:rPr lang="en-US" dirty="0"/>
              <a:t>McDermott, R., &amp; </a:t>
            </a:r>
            <a:r>
              <a:rPr lang="en-US" dirty="0" err="1"/>
              <a:t>Varenne</a:t>
            </a:r>
            <a:r>
              <a:rPr lang="en-US" dirty="0"/>
              <a:t>, H. (1995). Culture as disability. Anthropology &amp; Education Quarterly, 26(3), 324-348.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4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243</TotalTime>
  <Words>951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</vt:lpstr>
      <vt:lpstr>Wingdings 3</vt:lpstr>
      <vt:lpstr>Facet</vt:lpstr>
      <vt:lpstr>Disability Rights Movement </vt:lpstr>
      <vt:lpstr>The US in 1960’s and 1970s</vt:lpstr>
      <vt:lpstr>Triggers of the protests</vt:lpstr>
      <vt:lpstr>Important figures in the Disability Rights Movement </vt:lpstr>
      <vt:lpstr>Ethical issues that sparked the Disability Rights Movement </vt:lpstr>
      <vt:lpstr>Perspectives of the Disability Rights Movement</vt:lpstr>
      <vt:lpstr>Historical movements that supported Disability Rights Movement </vt:lpstr>
      <vt:lpstr>Making a Difference </vt:lpstr>
      <vt:lpstr>My Change Plan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 Rights Movement</dc:title>
  <dc:creator>danastly</dc:creator>
  <cp:lastModifiedBy>HP</cp:lastModifiedBy>
  <cp:revision>28</cp:revision>
  <dcterms:created xsi:type="dcterms:W3CDTF">2020-06-07T08:52:04Z</dcterms:created>
  <dcterms:modified xsi:type="dcterms:W3CDTF">2020-06-07T17:39:17Z</dcterms:modified>
</cp:coreProperties>
</file>